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25" d="100"/>
          <a:sy n="125" d="100"/>
        </p:scale>
        <p:origin x="119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3331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5F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5029200" cy="5029200"/>
          </a:xfrm>
          <a:prstGeom prst="ellipse">
            <a:avLst/>
          </a:prstGeom>
          <a:solidFill>
            <a:srgbClr val="0A9396">
              <a:alpha val="45000"/>
            </a:srgbClr>
          </a:solidFill>
          <a:ln w="12700">
            <a:solidFill>
              <a:srgbClr val="0A9396">
                <a:alpha val="4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2926080"/>
            <a:ext cx="3657600" cy="3657600"/>
          </a:xfrm>
          <a:prstGeom prst="ellipse">
            <a:avLst/>
          </a:prstGeom>
          <a:solidFill>
            <a:srgbClr val="0A9396">
              <a:alpha val="35000"/>
            </a:srgbClr>
          </a:solidFill>
          <a:ln w="12700">
            <a:solidFill>
              <a:srgbClr val="0A9396">
                <a:alpha val="3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" y="1417320"/>
            <a:ext cx="109728" cy="1188720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28016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ОСТРЫЕ КИШЕЧНЫЕ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ИНФЕКЦИИ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777240" y="274320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ОКИ — этиология, патогенез, диагностика, лечение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548640" y="448056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200" dirty="0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КГБПОУ «ММТ» </a:t>
            </a:r>
            <a:r>
              <a:rPr lang="en-US" sz="1200" dirty="0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•</a:t>
            </a:r>
            <a:r>
              <a:rPr lang="ru-RU" sz="1200" dirty="0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 Микробиология </a:t>
            </a:r>
            <a:r>
              <a:rPr lang="en-US" sz="1200" dirty="0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• </a:t>
            </a:r>
            <a:r>
              <a:rPr lang="ru-RU" sz="1200" dirty="0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Автор</a:t>
            </a:r>
            <a:r>
              <a:rPr lang="en-US" sz="1200" dirty="0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 </a:t>
            </a:r>
            <a:r>
              <a:rPr lang="ru-RU" sz="1200" dirty="0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работы: Студент гр. №113 Георгий </a:t>
            </a:r>
            <a:r>
              <a:rPr lang="ru-RU" sz="1200" dirty="0" err="1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Брюзгин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Профилактика ОКИ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109728" cy="1783080"/>
          </a:xfrm>
          <a:prstGeom prst="rect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107899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💧  Санитарно-гигиенические меры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658368" y="1463040"/>
            <a:ext cx="365760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Мытьё рук с мылом после туалета и перед едой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Кипячение воды или использование фильтрованной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Тщательная термическая обработка пищи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Раздельные разделочные доски (мясо/овощи)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800600" y="100584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00600" y="1005840"/>
            <a:ext cx="109728" cy="1783080"/>
          </a:xfrm>
          <a:prstGeom prst="rect">
            <a:avLst/>
          </a:prstGeom>
          <a:solidFill>
            <a:srgbClr val="0A9396"/>
          </a:solidFill>
          <a:ln w="12700">
            <a:solidFill>
              <a:srgbClr val="0A939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01768" y="107899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9396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🏗️  Коммунальные меры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001768" y="1463040"/>
            <a:ext cx="365760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Надлежащее водоснабжение и канализация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Контроль объектов общественного питания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Очистка и обеззараживание питьевой воды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Контроль над удалением отходов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57200" y="297180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971800"/>
            <a:ext cx="109728" cy="1783080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304495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💉  Специфическая профилактика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58368" y="3429000"/>
            <a:ext cx="365760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Вакцинация от ротавируса (Rotarix, RotaTeq) у детей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Вакцина от холеры (путешественникам)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Вакцина от брюшного тифа (Typhim Vi)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Вакцины против гепатита А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800600" y="297180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00600" y="2971800"/>
            <a:ext cx="109728" cy="1783080"/>
          </a:xfrm>
          <a:prstGeom prst="rect">
            <a:avLst/>
          </a:prstGeom>
          <a:solidFill>
            <a:srgbClr val="4A7C7E"/>
          </a:solidFill>
          <a:ln w="12700">
            <a:solidFill>
              <a:srgbClr val="4A7C7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01768" y="304495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7C7E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🏥  Противоэпидемические меры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001768" y="3429000"/>
            <a:ext cx="365760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Изоляция больных на период заразности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Дезинфекция в очаге (хлорамин, гипохлорит)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Наблюдение за контактными лицами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Обязательная регистрация и оповещение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5F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731520"/>
            <a:ext cx="4114800" cy="4114800"/>
          </a:xfrm>
          <a:prstGeom prst="ellipse">
            <a:avLst/>
          </a:prstGeom>
          <a:solidFill>
            <a:srgbClr val="0A9396">
              <a:alpha val="40000"/>
            </a:srgbClr>
          </a:solidFill>
          <a:ln w="12700">
            <a:solidFill>
              <a:srgbClr val="0A9396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2743200"/>
            <a:ext cx="3200400" cy="3200400"/>
          </a:xfrm>
          <a:prstGeom prst="ellipse">
            <a:avLst/>
          </a:prstGeom>
          <a:solidFill>
            <a:srgbClr val="0A9396">
              <a:alpha val="35000"/>
            </a:srgbClr>
          </a:solidFill>
          <a:ln w="12700">
            <a:solidFill>
              <a:srgbClr val="0A9396">
                <a:alpha val="3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" y="731520"/>
            <a:ext cx="91440" cy="914400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713232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Ключевые выводы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77724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800"/>
              </a:spcAft>
              <a:buNone/>
            </a:pPr>
            <a:r>
              <a:rPr lang="en-US" sz="15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1</a:t>
            </a:r>
            <a:r>
              <a:rPr lang="en-US" sz="13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  ОКИ — одна из важнейших проблем инфекционной патологии с высокой заболеваемостью во всём мире</a:t>
            </a:r>
            <a:endParaRPr lang="en-US" sz="15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en-US" sz="15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2</a:t>
            </a:r>
            <a:r>
              <a:rPr lang="en-US" sz="13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  Успех лечения определяется своевременной регидратацией — не дожидайтесь «тяжёлого» обезвоживания</a:t>
            </a:r>
            <a:endParaRPr lang="en-US" sz="15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en-US" sz="15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3</a:t>
            </a:r>
            <a:r>
              <a:rPr lang="en-US" sz="13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  Антибиотики показаны только при инвазивных бактериальных инфекциях, вирусные ОКИ в них не нуждаются</a:t>
            </a:r>
            <a:endParaRPr lang="en-US" sz="15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en-US" sz="15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4</a:t>
            </a:r>
            <a:r>
              <a:rPr lang="en-US" sz="13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  Ранняя этиологическая диагностика позволяет подобрать правильное этиотропное лечение</a:t>
            </a:r>
            <a:endParaRPr lang="en-US" sz="15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en-US" sz="15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5</a:t>
            </a:r>
            <a:r>
              <a:rPr lang="en-US" sz="13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  Простые санитарно-гигиенические меры способны предотвратить большинство случаев ОКИ</a:t>
            </a:r>
            <a:endParaRPr lang="en-US" sz="15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548640" y="461772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D2BD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Спасибо за внимание!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Определение и актуальность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776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3977640" cy="411480"/>
          </a:xfrm>
          <a:prstGeom prst="rect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058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ЧТО ТАКОЕ ОКИ?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594360" y="1508760"/>
            <a:ext cx="374904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Острые кишечные инфекции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— группа инфекционных заболеваний с фекально-оральным механизмом передачи, поражающих преимущественно ЖКТ.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 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Характерны: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Диарея (жидкий стул ≥3 раз/сут)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Рвота и тошнота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Боли в животе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Интоксикационный синдром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Лихорадка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709160" y="1005840"/>
            <a:ext cx="39776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709160" y="1005840"/>
            <a:ext cx="3977640" cy="411480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00600" y="10058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АКТУАЛЬНОСТЬ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800600" y="15544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~1,7 млрд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6675120" y="159105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случаев диареи в год (ВОЗ)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800600" y="22860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2-е место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675120" y="232257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среди инф. болезней по смертности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800600" y="30175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500 000+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6675120" y="305409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детских смертей ежегодно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800600" y="374904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До 50%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675120" y="378561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путешественников страдают 'диареей туриста'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Классификация ОКИ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7764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109728" cy="1783080"/>
          </a:xfrm>
          <a:prstGeom prst="rect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107899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По этиологии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658368" y="141732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Бактериальные (сальмонеллёз, шигеллёз)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Вирусные (ротавирус, норовирус)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Протозойные (амебиаз, лямблиоз)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Грибковые (кандидоз кишечника)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800600" y="1005840"/>
            <a:ext cx="397764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00600" y="1005840"/>
            <a:ext cx="109728" cy="1783080"/>
          </a:xfrm>
          <a:prstGeom prst="rect">
            <a:avLst/>
          </a:prstGeom>
          <a:solidFill>
            <a:srgbClr val="0A9396"/>
          </a:solidFill>
          <a:ln w="12700">
            <a:solidFill>
              <a:srgbClr val="0A939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01768" y="107899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9396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По механизму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001768" y="141732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Инвазивные — возб. проникает в стенку кишки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Секреторные — токсин стимулирует секрецию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Осмотические — нарушение всасывания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Смешанные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57200" y="2971800"/>
            <a:ext cx="397764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971800"/>
            <a:ext cx="109728" cy="1783080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304495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По тяжести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58368" y="338328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Лёгкая форма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Среднетяжёлая форма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Тяжёлая форма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Очень тяжёлая (молниеносная)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800600" y="2971800"/>
            <a:ext cx="397764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00600" y="2971800"/>
            <a:ext cx="109728" cy="1783080"/>
          </a:xfrm>
          <a:prstGeom prst="rect">
            <a:avLst/>
          </a:prstGeom>
          <a:solidFill>
            <a:srgbClr val="4A7C7E"/>
          </a:solidFill>
          <a:ln w="12700">
            <a:solidFill>
              <a:srgbClr val="4A7C7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01768" y="304495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A7C7E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По течению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001768" y="338328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Острое (до 1 мес)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Затяжное (1–3 мес)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Хроническое (&gt;3 мес)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Основные бактериальные возбудители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960120"/>
          <a:ext cx="8595360" cy="388620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Возбудитель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F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Заболевание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F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Механизм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F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Особенности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F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Shigella spp.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Шигеллёз (дизентерия)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Инвазия + цитотоксин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Тенезмы, слизь и кровь в стуле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Salmonella spp.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Сальмонеллёз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Инвазия + эндотоксин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Зоонозная инф., тяжёлая интоксикация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E. coli (ETEC/EPEC)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Диарея путешественников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Энтеротоксин (LT/ST)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ETEC — холероподобная диарея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Vibrio cholerae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Холера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Холерный токсин (CT)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Рисовый стул, тяжёлое обезвоживание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Staphylococcus aureus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Стафилококковый гастроэнтерит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Энтеротоксин A-E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Пищевой токсикоз, инк. 1–6 ч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Campylobacter jejuni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Кампилобактериоз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Инвазия + цитотоксин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</a:rPr>
                        <a:t>Ведущая причина бакт. диареи в ЕС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Cl. difficile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Псевдомембр. колит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Токсины A и B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На фоне антибиотикотерапии</a:t>
                      </a:r>
                      <a:endParaRPr lang="en-US" sz="1000" dirty="0"/>
                    </a:p>
                  </a:txBody>
                  <a:tcPr anchor="ctr">
                    <a:lnL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F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Вирусные и протозойные возбудители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160520" cy="3749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4160520" cy="411480"/>
          </a:xfrm>
          <a:prstGeom prst="rect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058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🦠  ВИРУСНЫЕ (до 70% всех ОКИ)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594360" y="15087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Ротавирус (A)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594360" y="1746504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Ведущий у детей до 5 лет. Разрушает ворсинки тонкого кишечника → осмотическая диарея. Зимне-весенняя сезонность.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594360" y="22860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Норовирус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594360" y="2523744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Самый частый у взрослых. Высококонтагиозен. Вспышки в замкнутых коллективах (суда, отели). Инкубация 12–48 ч.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94360" y="306324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Аденовирус 40/41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594360" y="3300984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Энтеральные серотипы. У детей; длительная диарея до 2 нед.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94360" y="3840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Астровирус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594360" y="4078224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Дети 1–3 лет, лёгкое течение, самолимитирующаяся диарея.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846320" y="1005840"/>
            <a:ext cx="3931920" cy="3749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46320" y="1005840"/>
            <a:ext cx="3931920" cy="411480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100584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🔬  ПРОТОЗОЙНЫЕ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4983480" y="150876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Entamoeba histolytica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983480" y="1746504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Амебиаз. Инвазия слизистой толстого кишечника → амебные язвы. Стул с кровью («малиновое желе»). Риск абсцесса печени!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4983480" y="228600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Giardia lamblia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4983480" y="2523744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Лямблиоз. Прикрепляется к ворсинкам 12-пёрстной кишки. Жирный пенистый стул, вздутие. Часто хроническое течение.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4983480" y="306324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Cryptosporidium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983480" y="3300984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Криптоспоридиоз. Тяжёл у иммунокомпром. Устойчив к хлору.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4983480" y="38404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Balantidium coli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4983480" y="4078224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Балантидиаз. Зоонозная инф. от свиней. Глубокие язвы кишечника.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Патогенез ОКИ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Фекально-оральный механизм передачи: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190500" y="1417320"/>
            <a:ext cx="1592580" cy="685800"/>
          </a:xfrm>
          <a:prstGeom prst="roundRect">
            <a:avLst>
              <a:gd name="adj" fmla="val 13333"/>
            </a:avLst>
          </a:prstGeom>
          <a:solidFill>
            <a:srgbClr val="AE2012"/>
          </a:solidFill>
          <a:ln/>
        </p:spPr>
      </p:sp>
      <p:sp>
        <p:nvSpPr>
          <p:cNvPr id="5" name="Text 3"/>
          <p:cNvSpPr/>
          <p:nvPr/>
        </p:nvSpPr>
        <p:spPr>
          <a:xfrm>
            <a:off x="190500" y="1417320"/>
            <a:ext cx="15925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Источник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(больной/носитель)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1783080" y="1572768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→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2011680" y="1417320"/>
            <a:ext cx="1508760" cy="685800"/>
          </a:xfrm>
          <a:prstGeom prst="roundRect">
            <a:avLst>
              <a:gd name="adj" fmla="val 13333"/>
            </a:avLst>
          </a:prstGeom>
          <a:solidFill>
            <a:srgbClr val="0A9396"/>
          </a:solidFill>
          <a:ln/>
        </p:spPr>
      </p:sp>
      <p:sp>
        <p:nvSpPr>
          <p:cNvPr id="8" name="Text 6"/>
          <p:cNvSpPr/>
          <p:nvPr/>
        </p:nvSpPr>
        <p:spPr>
          <a:xfrm>
            <a:off x="2011680" y="1417320"/>
            <a:ext cx="1508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Фекалии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3520440" y="1572768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→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749040" y="1417320"/>
            <a:ext cx="1508760" cy="685800"/>
          </a:xfrm>
          <a:prstGeom prst="roundRect">
            <a:avLst>
              <a:gd name="adj" fmla="val 13333"/>
            </a:avLst>
          </a:prstGeom>
          <a:solidFill>
            <a:srgbClr val="0A9396"/>
          </a:solidFill>
          <a:ln/>
        </p:spPr>
      </p:sp>
      <p:sp>
        <p:nvSpPr>
          <p:cNvPr id="11" name="Text 9"/>
          <p:cNvSpPr/>
          <p:nvPr/>
        </p:nvSpPr>
        <p:spPr>
          <a:xfrm>
            <a:off x="3749040" y="1417320"/>
            <a:ext cx="1508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Пища / Вода / Контакт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257800" y="1572768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→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5486400" y="1417320"/>
            <a:ext cx="1508760" cy="685800"/>
          </a:xfrm>
          <a:prstGeom prst="roundRect">
            <a:avLst>
              <a:gd name="adj" fmla="val 13333"/>
            </a:avLst>
          </a:prstGeom>
          <a:solidFill>
            <a:srgbClr val="0A9396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0" y="1417320"/>
            <a:ext cx="1508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Ворота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инфекции (рот)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6995160" y="1572768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→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7223760" y="1417320"/>
            <a:ext cx="1508760" cy="685800"/>
          </a:xfrm>
          <a:prstGeom prst="roundRect">
            <a:avLst>
              <a:gd name="adj" fmla="val 13333"/>
            </a:avLst>
          </a:prstGeom>
          <a:solidFill>
            <a:srgbClr val="005F73"/>
          </a:solidFill>
          <a:ln/>
        </p:spPr>
      </p:sp>
      <p:sp>
        <p:nvSpPr>
          <p:cNvPr id="17" name="Text 15"/>
          <p:cNvSpPr/>
          <p:nvPr/>
        </p:nvSpPr>
        <p:spPr>
          <a:xfrm>
            <a:off x="7223760" y="1417320"/>
            <a:ext cx="1508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Восприимчивый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организм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57200" y="233172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Три механизма диареи: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57200" y="2743200"/>
            <a:ext cx="269748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2743200"/>
            <a:ext cx="2697480" cy="347472"/>
          </a:xfrm>
          <a:prstGeom prst="rect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2743200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Секреторная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548640" y="3127248"/>
            <a:ext cx="2514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Токсины (холерный, ST/LT) активируют аденилатциклазу → ↑цАМФ → гиперсекреция Cl⁻ и H₂O в просвет кишки. Обильная водянистая диарея без воспаления.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3337560" y="2743200"/>
            <a:ext cx="269748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337560" y="2743200"/>
            <a:ext cx="2697480" cy="347472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29000" y="2743200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Инвазивная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3429000" y="3127248"/>
            <a:ext cx="2514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Патоген проникает в эпителий → воспаление, деструкция → кровь, слизь в стуле. Характерна для шигелл, сальмонелл, кампилобактера.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6217920" y="2743200"/>
            <a:ext cx="269748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217920" y="2743200"/>
            <a:ext cx="2697480" cy="347472"/>
          </a:xfrm>
          <a:prstGeom prst="rect">
            <a:avLst/>
          </a:prstGeom>
          <a:solidFill>
            <a:srgbClr val="4A7C7E"/>
          </a:solidFill>
          <a:ln w="12700">
            <a:solidFill>
              <a:srgbClr val="4A7C7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09360" y="2743200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Осмотическая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6309360" y="3127248"/>
            <a:ext cx="2514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Повреждение ворсинок (ротавирус) → дефицит дисахаридаз → неабсорбированные осмоляры удерживают воду. Пенистый стул с кислым запахом.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Клиническая картина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114800" cy="3749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4114800" cy="365760"/>
          </a:xfrm>
          <a:prstGeom prst="rect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05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ВЕДУЩИЕ СИНДРОМЫ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66928" y="1481328"/>
            <a:ext cx="164592" cy="164592"/>
          </a:xfrm>
          <a:prstGeom prst="ellipse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146304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Диарейный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822960" y="1709928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Жидкий стул ≥3 р/сут. Характер зависит от возбудителя: водянистый (холера, ротавирус), кровянистый (шигеллы), жирный (лямблии).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566928" y="2286000"/>
            <a:ext cx="164592" cy="164592"/>
          </a:xfrm>
          <a:prstGeom prst="ellipse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226771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Интоксикационный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822960" y="25146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Лихорадка, головная боль, слабость, миалгии. Наиболее выражен при сальмонеллёзе и шигеллёзе.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566928" y="3090672"/>
            <a:ext cx="164592" cy="164592"/>
          </a:xfrm>
          <a:prstGeom prst="ellipse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3072384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Дегидратационный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822960" y="3319272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I–IV степени обезвоживания. При тяжёлом течении — гиповолемический шок, судороги.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566928" y="3895344"/>
            <a:ext cx="164592" cy="164592"/>
          </a:xfrm>
          <a:prstGeom prst="ellipse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3877056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Абдоминальный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822960" y="4123944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Спастические боли по ходу толстого кишечника при инвазивных инфекциях. Тенезмы — ложные позывы на дефекацию.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754880" y="1005840"/>
            <a:ext cx="4023360" cy="3749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1005840"/>
            <a:ext cx="4023360" cy="365760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10058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СТЕПЕНИ ОБЕЗВОЖИВАНИЯ (ВОЗ)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754880" y="1463040"/>
            <a:ext cx="4023360" cy="731520"/>
          </a:xfrm>
          <a:prstGeom prst="rect">
            <a:avLst/>
          </a:prstGeom>
          <a:solidFill>
            <a:srgbClr val="EAF4F4"/>
          </a:solidFill>
          <a:ln/>
        </p:spPr>
      </p:sp>
      <p:sp>
        <p:nvSpPr>
          <p:cNvPr id="22" name="Text 20"/>
          <p:cNvSpPr/>
          <p:nvPr/>
        </p:nvSpPr>
        <p:spPr>
          <a:xfrm>
            <a:off x="4828032" y="150876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1219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Ст. I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4828032" y="1847088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C7E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1–3%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5577840" y="1627632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Жажда, сухость во рту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4754880" y="2258568"/>
            <a:ext cx="4023360" cy="731520"/>
          </a:xfrm>
          <a:prstGeom prst="rect">
            <a:avLst/>
          </a:prstGeom>
          <a:solidFill>
            <a:srgbClr val="C4E8E9"/>
          </a:solidFill>
          <a:ln/>
        </p:spPr>
      </p:sp>
      <p:sp>
        <p:nvSpPr>
          <p:cNvPr id="26" name="Text 24"/>
          <p:cNvSpPr/>
          <p:nvPr/>
        </p:nvSpPr>
        <p:spPr>
          <a:xfrm>
            <a:off x="4828032" y="2304288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1219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Ст. II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4828032" y="2642616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C7E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4–6%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5577840" y="242316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↓тургор кожи, олигурия, тахикардия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4754880" y="3054096"/>
            <a:ext cx="4023360" cy="731520"/>
          </a:xfrm>
          <a:prstGeom prst="rect">
            <a:avLst/>
          </a:prstGeom>
          <a:solidFill>
            <a:srgbClr val="94D2BD"/>
          </a:solidFill>
          <a:ln/>
        </p:spPr>
      </p:sp>
      <p:sp>
        <p:nvSpPr>
          <p:cNvPr id="30" name="Text 28"/>
          <p:cNvSpPr/>
          <p:nvPr/>
        </p:nvSpPr>
        <p:spPr>
          <a:xfrm>
            <a:off x="4828032" y="3099816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1219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Ст. III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4828032" y="3438144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C7E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7–9%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5577840" y="321868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Акроцианоз, анурия, судороги, ↓АД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4754880" y="3849624"/>
            <a:ext cx="4023360" cy="731520"/>
          </a:xfrm>
          <a:prstGeom prst="rect">
            <a:avLst/>
          </a:prstGeom>
          <a:solidFill>
            <a:srgbClr val="0A9396"/>
          </a:solidFill>
          <a:ln/>
        </p:spPr>
      </p:sp>
      <p:sp>
        <p:nvSpPr>
          <p:cNvPr id="34" name="Text 32"/>
          <p:cNvSpPr/>
          <p:nvPr/>
        </p:nvSpPr>
        <p:spPr>
          <a:xfrm>
            <a:off x="4828032" y="3895344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Ст. IV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4828032" y="423367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≥10%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5577840" y="4014216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Гиповолемический шок, ↓Т тела, кома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Лабораторная диагностика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109728" cy="1783080"/>
          </a:xfrm>
          <a:prstGeom prst="rect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109728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Бактериологический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658368" y="1444752"/>
            <a:ext cx="365760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Посев кала (копрокультура) — золотой стандарт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Среды: Плоскирева, Левина, SS-агар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Срок: 48–96 ч до идентификации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Дополнительно: посев рвотных масс, промывных вод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800600" y="100584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00600" y="1005840"/>
            <a:ext cx="109728" cy="1783080"/>
          </a:xfrm>
          <a:prstGeom prst="rect">
            <a:avLst/>
          </a:prstGeom>
          <a:solidFill>
            <a:srgbClr val="0A9396"/>
          </a:solidFill>
          <a:ln w="12700">
            <a:solidFill>
              <a:srgbClr val="0A939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01768" y="109728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9396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Вирусологический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001768" y="1444752"/>
            <a:ext cx="365760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ПЦР — метод выбора (высокая чувствительность)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ИФА: обнаружение антигенов (ротавирус, норовирус)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Электронная микроскопия кала (рутинно не применяется)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РНГА, РСК — серологически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57200" y="297180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971800"/>
            <a:ext cx="109728" cy="1783080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306324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Паразитологический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58368" y="3410712"/>
            <a:ext cx="365760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Микроскопия кала — цисты и вегетативные формы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Метод обогащения (Фюллеборна, Телемана)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ПЦР — для криптоспоридий и лямблий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ИФА — антигены Giardia, Cryptosporidium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800600" y="297180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00600" y="2971800"/>
            <a:ext cx="109728" cy="1783080"/>
          </a:xfrm>
          <a:prstGeom prst="rect">
            <a:avLst/>
          </a:prstGeom>
          <a:solidFill>
            <a:srgbClr val="4A7C7E"/>
          </a:solidFill>
          <a:ln w="12700">
            <a:solidFill>
              <a:srgbClr val="4A7C7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01768" y="306324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7C7E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Вспомогательные методы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001768" y="3410712"/>
            <a:ext cx="365760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ОАК: лейкоцитоз/лейкопения, сдвиг влево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Копрограмма: лейкоциты, эритроциты, слизь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Биохимия: электролиты, мочевина, креатинин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Ректороманоскопия при затяжных колитах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Лечение ОКИ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109728" cy="1783080"/>
          </a:xfrm>
          <a:prstGeom prst="rect">
            <a:avLst/>
          </a:prstGeom>
          <a:solidFill>
            <a:srgbClr val="005F73"/>
          </a:solidFill>
          <a:ln w="12700">
            <a:solidFill>
              <a:srgbClr val="005F7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107899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5F7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1. Регидратация — основа лечения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658368" y="1444752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Оральная регидратация: растворы ВОЗ (NaCl + глюкоза + KCl + NaHCO₃)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Готовые препараты: Регидрон, Хумана Электролит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Инфузионная терапия при III–IV степени обезвоживания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Объём: дефицит жидкости + текущие потери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800600" y="100584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00600" y="1005840"/>
            <a:ext cx="109728" cy="1783080"/>
          </a:xfrm>
          <a:prstGeom prst="rect">
            <a:avLst/>
          </a:prstGeom>
          <a:solidFill>
            <a:srgbClr val="0A9396"/>
          </a:solidFill>
          <a:ln w="12700">
            <a:solidFill>
              <a:srgbClr val="0A939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01768" y="107899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9396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2. Этиотропная терапия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001768" y="1444752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Антибиотики только при бактериальных инвазивных ОКИ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Шигеллёз: фторхинолоны (ципрофлоксацин), цефалоспорины III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Сальмонеллёз: при генерализации — фторхинолоны, хлорамфеникол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Амебиаз/лямблиоз: метронидазол (тинидазол)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57200" y="297180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971800"/>
            <a:ext cx="109728" cy="1783080"/>
          </a:xfrm>
          <a:prstGeom prst="rect">
            <a:avLst/>
          </a:prstGeom>
          <a:solidFill>
            <a:srgbClr val="EE9B00"/>
          </a:solidFill>
          <a:ln w="12700">
            <a:solidFill>
              <a:srgbClr val="EE9B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304495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E9B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3. Патогенетическая терапия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58368" y="3410712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Энтеросорбенты: активированный уголь, смектит, энтеросгель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Ферменты: панкреатин при нарушении всасывания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Пробиотики для восстановления микробиоценоза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Спазмолитики при болях, жаропонижающие при гипертермии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800600" y="297180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00600" y="2971800"/>
            <a:ext cx="109728" cy="1783080"/>
          </a:xfrm>
          <a:prstGeom prst="rect">
            <a:avLst/>
          </a:prstGeom>
          <a:solidFill>
            <a:srgbClr val="4A7C7E"/>
          </a:solidFill>
          <a:ln w="12700">
            <a:solidFill>
              <a:srgbClr val="4A7C7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01768" y="304495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7C7E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4. Диета и режим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001768" y="3410712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Диета №4 (щадящая): слизистые супы, рис, сухари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Исключить молоко, жирное, острое, сырые овощи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Дробное питание малыми порциями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itchFamily="34" charset="-120"/>
              </a:rPr>
              <a:t>Госпитализация по клиническим и эпидемиологическим показаниям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1137</Words>
  <Application>Microsoft Office PowerPoint</Application>
  <PresentationFormat>Экран (16:9)</PresentationFormat>
  <Paragraphs>221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Verdana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Острые кишечные инфекции</dc:title>
  <dc:subject>PptxGenJS Presentation</dc:subject>
  <dc:creator>PptxGenJS</dc:creator>
  <cp:lastModifiedBy>Admin</cp:lastModifiedBy>
  <cp:revision>2</cp:revision>
  <dcterms:created xsi:type="dcterms:W3CDTF">2026-05-22T23:35:10Z</dcterms:created>
  <dcterms:modified xsi:type="dcterms:W3CDTF">2026-05-23T00:27:09Z</dcterms:modified>
</cp:coreProperties>
</file>